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276" y="-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B16EF-9CFC-6C41-D6BF-81D9766FC7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796F69-BA07-5A11-3F94-69093EE817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8802A-1531-5B65-463F-BA764DB82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791B2-2BC0-476B-89A8-DEFFBDDC5C41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91A76-4777-314A-5CE5-4D3CA7584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A20B1-FA92-F084-0BA6-E16C5FD6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7704E-4C33-45CB-9618-2A06C6E398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160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2FD6E-0F23-3D5A-3CB0-5D7381C0A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5C59F-C355-EAA1-6B83-4A27E80CDB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AA291E-D1AB-5947-AED3-4260DED56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791B2-2BC0-476B-89A8-DEFFBDDC5C41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9E05A-4CA2-7D06-7F45-D8460283A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4A014-DD1D-DC1A-2961-22A742BE2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7704E-4C33-45CB-9618-2A06C6E398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731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3259C-6E66-2D2A-9E46-A6F69E8B3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F1B91-F587-E956-B9AF-08AC68780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CEC73-BF4A-6AB2-9A5B-72D8DFAB1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791B2-2BC0-476B-89A8-DEFFBDDC5C41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E3DEC7-3E10-4110-DCB1-F9AAEF1F8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45ABD-21B6-8712-CDC3-E22C417DB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7704E-4C33-45CB-9618-2A06C6E398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8728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052B0-9C15-BD8B-3851-F13F980EC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0A5AF-082C-FEA8-B9E4-C0686AB559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2571E-F570-7966-D40D-61313E55B9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ACAD0-D7FD-8CB8-529B-81D9DF748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791B2-2BC0-476B-89A8-DEFFBDDC5C41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3EB810-3522-9AD5-3F4D-0A1F2B4E0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6168A4-76C9-F6C3-A1E8-C2ABCBE50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7704E-4C33-45CB-9618-2A06C6E398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8314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E654C-2E34-53AF-927C-D4050EDC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3C4644-4C9A-2A34-E6A5-AE9A37756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C49AE1-376A-BD15-D0BC-FFB4475653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B34A85-A770-7FDA-53CE-1B559BCBDD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BDA6AD-DFC5-46F0-C0ED-0B27F1AD9A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20ED74-1F54-0B53-A608-8917A0F58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791B2-2BC0-476B-89A8-DEFFBDDC5C41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8BA0D1-8A28-26C0-917E-A3BD74C9F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8B727C-9066-FD70-1D97-523992A3D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7704E-4C33-45CB-9618-2A06C6E398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8612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DACCF-4831-4628-E42C-79528124C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E96787-96CF-F2C0-7759-940ADDFB8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791B2-2BC0-476B-89A8-DEFFBDDC5C41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0EF6EE-49B0-7D50-DC79-C6338F4AA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84A471-19E8-F519-FB63-D6B4C9C26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7704E-4C33-45CB-9618-2A06C6E398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5009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14F30A-BA3C-2021-F13A-A22988CBC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791B2-2BC0-476B-89A8-DEFFBDDC5C41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C8B961-AD65-4861-8430-27CB8F7A5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C9A84-F19A-C424-4D9E-D55A170D5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7704E-4C33-45CB-9618-2A06C6E398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6315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B713B-7B34-0B1B-048D-0413A6963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DAB29-E55A-023C-DC20-C81EF61D4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0C6FB-5A9F-0FEB-DE61-EE01103F00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8DC770-EC14-B0C0-4670-C12D5A77E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791B2-2BC0-476B-89A8-DEFFBDDC5C41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EEE376-D5A1-A555-D6F3-89DBDBBB5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9A38C3-23AF-2425-F6A2-394DB3789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7704E-4C33-45CB-9618-2A06C6E398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3064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10915-739B-341E-8433-879420F66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C3C728-13ED-4E95-B2EA-738A8880C0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875E53-89FC-8064-721B-A8825A9E6C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894426-955C-4F4E-7C1C-8BF4A0323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791B2-2BC0-476B-89A8-DEFFBDDC5C41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653127-3938-3861-7791-1822F63DB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DBEAF3-18A3-D13E-1AF2-3C42E06FD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7704E-4C33-45CB-9618-2A06C6E398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9751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3503B-16F4-DDBB-3E6B-4529028B2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F0536E-BA6E-E2E1-6E8A-4A8C6B8C5F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54E26-3F51-60FF-34D2-B31F67A03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791B2-2BC0-476B-89A8-DEFFBDDC5C41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1A836-36BD-2C2B-3A2F-1D272F09D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187A2-593E-736A-AD15-F53293CBB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7704E-4C33-45CB-9618-2A06C6E398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1596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49C155-07E3-AA6A-7F43-D51635B3DB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CACD04-F04B-BD38-279D-563E920330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29C6F-E70F-B7C3-EC6E-6D2D2C35F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791B2-2BC0-476B-89A8-DEFFBDDC5C41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76BF9-4B2A-39D7-988E-C9CF3D66A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DBE141-E967-EDD0-621F-5FC1516FE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7704E-4C33-45CB-9618-2A06C6E398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8168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CAFE44-A407-73A3-AE9F-152D567BA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A5DCAD-909F-AD2E-6F6D-100D4C243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C5B8C1-DDC1-710F-A844-55A7849C2D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0791B2-2BC0-476B-89A8-DEFFBDDC5C41}" type="datetimeFigureOut">
              <a:rPr lang="en-IN" smtClean="0"/>
              <a:t>09-05-2026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DD5CD-B66C-2EE9-A042-606D5B057B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8CFACD-EC9C-CFD8-8483-3578B57BAB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37704E-4C33-45CB-9618-2A06C6E3985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6604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drive.google.com/file/d/1b_FVJJYklc79QJSr6Xos25v0VHewcdZP/view?usp=drivesd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" y="0"/>
            <a:ext cx="12191986" cy="1443206"/>
            <a:chOff x="0" y="0"/>
            <a:chExt cx="4816587" cy="57015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87" cy="570155"/>
            </a:xfrm>
            <a:custGeom>
              <a:avLst/>
              <a:gdLst/>
              <a:ahLst/>
              <a:cxnLst/>
              <a:rect l="l" t="t" r="r" b="b"/>
              <a:pathLst>
                <a:path w="4816587" h="570155">
                  <a:moveTo>
                    <a:pt x="0" y="0"/>
                  </a:moveTo>
                  <a:lnTo>
                    <a:pt x="4816587" y="0"/>
                  </a:lnTo>
                  <a:lnTo>
                    <a:pt x="4816587" y="570155"/>
                  </a:lnTo>
                  <a:lnTo>
                    <a:pt x="0" y="5701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algn="r"/>
              <a:endParaRPr lang="en-IN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816587" cy="57968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r">
                <a:lnSpc>
                  <a:spcPts val="1397"/>
                </a:lnSpc>
              </a:pPr>
              <a:endParaRPr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" y="6455505"/>
            <a:ext cx="12191986" cy="402495"/>
            <a:chOff x="0" y="0"/>
            <a:chExt cx="4816587" cy="15901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87" cy="159010"/>
            </a:xfrm>
            <a:custGeom>
              <a:avLst/>
              <a:gdLst/>
              <a:ahLst/>
              <a:cxnLst/>
              <a:rect l="l" t="t" r="r" b="b"/>
              <a:pathLst>
                <a:path w="4816587" h="159010">
                  <a:moveTo>
                    <a:pt x="0" y="0"/>
                  </a:moveTo>
                  <a:lnTo>
                    <a:pt x="4816587" y="0"/>
                  </a:lnTo>
                  <a:lnTo>
                    <a:pt x="4816587" y="159010"/>
                  </a:lnTo>
                  <a:lnTo>
                    <a:pt x="0" y="15901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4816587" cy="16853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397"/>
                </a:lnSpc>
              </a:pPr>
              <a:endParaRPr sz="1200"/>
            </a:p>
          </p:txBody>
        </p:sp>
      </p:grpSp>
      <p:sp>
        <p:nvSpPr>
          <p:cNvPr id="29" name="Rectangle 28"/>
          <p:cNvSpPr/>
          <p:nvPr/>
        </p:nvSpPr>
        <p:spPr>
          <a:xfrm>
            <a:off x="1239824" y="3060542"/>
            <a:ext cx="9712345" cy="1231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67" b="1" dirty="0">
                <a:solidFill>
                  <a:srgbClr val="00B050"/>
                </a:solidFill>
                <a:latin typeface="Bookman Old Style" pitchFamily="18" charset="0"/>
                <a:ea typeface="Times New Roman Bold"/>
                <a:cs typeface="Times New Roman Bold"/>
              </a:rPr>
              <a:t>Microstructural and  Mechanical Behaviour of Al2014 Reinforced with FeCuMnNiCr High Entropy Alloy Particulates for Aerospace Application</a:t>
            </a:r>
            <a:endParaRPr lang="en-IN" sz="2467" b="1" dirty="0">
              <a:solidFill>
                <a:srgbClr val="00B050"/>
              </a:solidFill>
              <a:latin typeface="Bookman Old Style" pitchFamily="18" charset="0"/>
              <a:ea typeface="Times New Roman Bold"/>
              <a:cs typeface="Times New Roman Bold"/>
            </a:endParaRPr>
          </a:p>
        </p:txBody>
      </p:sp>
      <p:sp>
        <p:nvSpPr>
          <p:cNvPr id="37" name="TextBox 10"/>
          <p:cNvSpPr txBox="1"/>
          <p:nvPr/>
        </p:nvSpPr>
        <p:spPr>
          <a:xfrm>
            <a:off x="14" y="6492653"/>
            <a:ext cx="4978386" cy="266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b="1" dirty="0">
                <a:solidFill>
                  <a:srgbClr val="FF0000"/>
                </a:solidFill>
                <a:latin typeface="Bookman Old Style" pitchFamily="18" charset="0"/>
                <a:ea typeface="Times New Roman Bold"/>
                <a:cs typeface="Times New Roman Bold"/>
                <a:sym typeface="Times New Roman Bold"/>
              </a:rPr>
              <a:t>Dept. of Mechanical Engineering, RNSIT</a:t>
            </a:r>
          </a:p>
        </p:txBody>
      </p:sp>
      <p:pic>
        <p:nvPicPr>
          <p:cNvPr id="5" name="Picture 4" descr="A picture containing emblem, symbol, logo, badge&#10;&#10;Description automatically generated">
            <a:extLst>
              <a:ext uri="{FF2B5EF4-FFF2-40B4-BE49-F238E27FC236}">
                <a16:creationId xmlns:a16="http://schemas.microsoft.com/office/drawing/2014/main" id="{BF6E74D9-E442-B7E3-AFA3-A5F157B9ED1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768"/>
            <a:ext cx="1219200" cy="1200329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EFE0E8-F6E6-84A7-CE80-523573F7655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91768"/>
            <a:ext cx="1371600" cy="1296302"/>
          </a:xfrm>
          <a:prstGeom prst="rect">
            <a:avLst/>
          </a:prstGeom>
          <a:noFill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D61B49F-1278-2ED2-0E0F-27CCF56C41DA}"/>
              </a:ext>
            </a:extLst>
          </p:cNvPr>
          <p:cNvSpPr txBox="1"/>
          <p:nvPr/>
        </p:nvSpPr>
        <p:spPr>
          <a:xfrm>
            <a:off x="4485067" y="80581"/>
            <a:ext cx="322186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67" dirty="0">
                <a:latin typeface="+mj-lt"/>
              </a:rPr>
              <a:t> </a:t>
            </a:r>
            <a:r>
              <a:rPr lang="en-US" sz="1867" b="1" dirty="0">
                <a:latin typeface="+mj-lt"/>
              </a:rPr>
              <a:t>R N SHETTY TRUST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4C0190-F870-75CB-726F-B8D4A9CA68AB}"/>
              </a:ext>
            </a:extLst>
          </p:cNvPr>
          <p:cNvSpPr txBox="1"/>
          <p:nvPr/>
        </p:nvSpPr>
        <p:spPr>
          <a:xfrm>
            <a:off x="2312584" y="530277"/>
            <a:ext cx="8081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B0F0"/>
                </a:solidFill>
                <a:latin typeface="+mj-lt"/>
                <a:cs typeface="Times New Roman" panose="02020603050405020304" pitchFamily="18" charset="0"/>
              </a:rPr>
              <a:t>RNS INSTITUTE OF TECHNOLOGY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644566-1012-B972-332F-A1F3BF46F5C5}"/>
              </a:ext>
            </a:extLst>
          </p:cNvPr>
          <p:cNvSpPr txBox="1"/>
          <p:nvPr/>
        </p:nvSpPr>
        <p:spPr>
          <a:xfrm>
            <a:off x="2844800" y="1672260"/>
            <a:ext cx="6115664" cy="1159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933" b="1" dirty="0">
                <a:solidFill>
                  <a:srgbClr val="0070C0"/>
                </a:solidFill>
              </a:rPr>
              <a:t>Undergraduate Research Forum</a:t>
            </a:r>
            <a:br>
              <a:rPr lang="en-US" sz="2933" b="1" dirty="0">
                <a:solidFill>
                  <a:srgbClr val="0070C0"/>
                </a:solidFill>
              </a:rPr>
            </a:br>
            <a:r>
              <a:rPr lang="en-US" sz="2000" b="1" dirty="0">
                <a:solidFill>
                  <a:srgbClr val="0070C0"/>
                </a:solidFill>
              </a:rPr>
              <a:t>URF ROUND II Project</a:t>
            </a:r>
          </a:p>
          <a:p>
            <a:pPr algn="ctr"/>
            <a:r>
              <a:rPr lang="en-US" sz="2000" b="1" dirty="0">
                <a:solidFill>
                  <a:srgbClr val="0070C0"/>
                </a:solidFill>
              </a:rPr>
              <a:t>(August 2025 – April 2026)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9CD471-6CA9-9C41-9498-770765F26E34}"/>
              </a:ext>
            </a:extLst>
          </p:cNvPr>
          <p:cNvSpPr txBox="1"/>
          <p:nvPr/>
        </p:nvSpPr>
        <p:spPr>
          <a:xfrm>
            <a:off x="668448" y="4266005"/>
            <a:ext cx="11369368" cy="2061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33" b="1" dirty="0">
                <a:solidFill>
                  <a:srgbClr val="0070C0"/>
                </a:solidFill>
              </a:rPr>
              <a:t>                   Guide                                                                                 Names of Team Members</a:t>
            </a:r>
          </a:p>
          <a:p>
            <a:r>
              <a:rPr lang="en-US" sz="2133" b="1" dirty="0">
                <a:solidFill>
                  <a:srgbClr val="0070C0"/>
                </a:solidFill>
              </a:rPr>
              <a:t>             </a:t>
            </a:r>
            <a:r>
              <a:rPr lang="en-US" sz="2133" b="1" dirty="0"/>
              <a:t>Dr. Bharath V					  Mithun MS		 -1RN23ME028</a:t>
            </a:r>
          </a:p>
          <a:p>
            <a:r>
              <a:rPr lang="en-US" sz="2133" b="1" dirty="0"/>
              <a:t>          Associate Professor	                                                    Vijay S         		-1RN23ME050</a:t>
            </a:r>
          </a:p>
          <a:p>
            <a:r>
              <a:rPr lang="en-US" sz="2133" b="1" dirty="0"/>
              <a:t> Dept. of Mechanical Engineering 		                   P R Shree 		-1RN21ME018</a:t>
            </a:r>
          </a:p>
          <a:p>
            <a:r>
              <a:rPr lang="en-US" sz="2133" b="1" dirty="0"/>
              <a:t>						                  B K Sujal Jain		-1RN21ME005</a:t>
            </a:r>
          </a:p>
          <a:p>
            <a:r>
              <a:rPr lang="en-US" sz="2133" b="1" dirty="0"/>
              <a:t>					                                  Raghavendra C Patil    -1RN21ME021</a:t>
            </a:r>
            <a:endParaRPr lang="en-IN" sz="213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9CE96A8-1CC3-ABEE-C3D0-16B027B28F2E}"/>
              </a:ext>
            </a:extLst>
          </p:cNvPr>
          <p:cNvGrpSpPr/>
          <p:nvPr/>
        </p:nvGrpSpPr>
        <p:grpSpPr>
          <a:xfrm>
            <a:off x="14" y="0"/>
            <a:ext cx="12191986" cy="1200329"/>
            <a:chOff x="0" y="0"/>
            <a:chExt cx="4816587" cy="57015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FC8BA4A-84C7-3467-1C95-B77E27F6102D}"/>
                </a:ext>
              </a:extLst>
            </p:cNvPr>
            <p:cNvSpPr/>
            <p:nvPr/>
          </p:nvSpPr>
          <p:spPr>
            <a:xfrm>
              <a:off x="0" y="0"/>
              <a:ext cx="4816587" cy="570155"/>
            </a:xfrm>
            <a:custGeom>
              <a:avLst/>
              <a:gdLst/>
              <a:ahLst/>
              <a:cxnLst/>
              <a:rect l="l" t="t" r="r" b="b"/>
              <a:pathLst>
                <a:path w="4816587" h="570155">
                  <a:moveTo>
                    <a:pt x="0" y="0"/>
                  </a:moveTo>
                  <a:lnTo>
                    <a:pt x="4816587" y="0"/>
                  </a:lnTo>
                  <a:lnTo>
                    <a:pt x="4816587" y="570155"/>
                  </a:lnTo>
                  <a:lnTo>
                    <a:pt x="0" y="5701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algn="r"/>
              <a:endParaRPr lang="en-IN" sz="120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EBE59FF-E987-A43C-DC67-F934675BFC1A}"/>
                </a:ext>
              </a:extLst>
            </p:cNvPr>
            <p:cNvSpPr txBox="1"/>
            <p:nvPr/>
          </p:nvSpPr>
          <p:spPr>
            <a:xfrm>
              <a:off x="0" y="-9525"/>
              <a:ext cx="4816587" cy="57968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r">
                <a:lnSpc>
                  <a:spcPts val="1397"/>
                </a:lnSpc>
              </a:pPr>
              <a:endParaRPr sz="1200"/>
            </a:p>
          </p:txBody>
        </p:sp>
      </p:grpSp>
      <p:pic>
        <p:nvPicPr>
          <p:cNvPr id="5" name="Picture 4" descr="A picture containing emblem, symbol, logo, badge&#10;&#10;Description automatically generated">
            <a:extLst>
              <a:ext uri="{FF2B5EF4-FFF2-40B4-BE49-F238E27FC236}">
                <a16:creationId xmlns:a16="http://schemas.microsoft.com/office/drawing/2014/main" id="{40785740-9669-B773-44B1-57B6A8BC8DA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768"/>
            <a:ext cx="1087120" cy="979371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3CD93F-0151-EBFC-5822-8047EE20CE0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2480" y="0"/>
            <a:ext cx="1087120" cy="1248316"/>
          </a:xfrm>
          <a:prstGeom prst="rect">
            <a:avLst/>
          </a:prstGeom>
          <a:noFill/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25587789-34A8-DBFB-6F6B-7A51E7596D97}"/>
              </a:ext>
            </a:extLst>
          </p:cNvPr>
          <p:cNvSpPr txBox="1"/>
          <p:nvPr/>
        </p:nvSpPr>
        <p:spPr>
          <a:xfrm>
            <a:off x="-350522" y="730696"/>
            <a:ext cx="6182232" cy="9793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01"/>
              </a:lnSpc>
            </a:pPr>
            <a:r>
              <a:rPr lang="en-US" sz="2800" b="1" dirty="0">
                <a:solidFill>
                  <a:srgbClr val="FF0000"/>
                </a:solidFill>
                <a:latin typeface="Bookman Old Style" pitchFamily="18" charset="0"/>
                <a:ea typeface="Times New Roman Bold"/>
                <a:cs typeface="Times New Roman Bold"/>
                <a:sym typeface="Times New Roman Bold"/>
              </a:rPr>
              <a:t>Objectives of the Project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025C60-8BDF-83BF-BDE9-F8387C00F5E5}"/>
              </a:ext>
            </a:extLst>
          </p:cNvPr>
          <p:cNvSpPr txBox="1"/>
          <p:nvPr/>
        </p:nvSpPr>
        <p:spPr>
          <a:xfrm>
            <a:off x="-350521" y="1583700"/>
            <a:ext cx="7815647" cy="2272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0139" lvl="1" indent="-457200" algn="just">
              <a:lnSpc>
                <a:spcPct val="150000"/>
              </a:lnSpc>
              <a:buBlip>
                <a:blip r:embed="rId4"/>
              </a:buBlip>
            </a:pPr>
            <a:r>
              <a:rPr lang="en-US" sz="1600" b="1" dirty="0"/>
              <a:t>Synthesis:</a:t>
            </a:r>
            <a:r>
              <a:rPr lang="en-US" sz="1600" dirty="0"/>
              <a:t> Prepared Al2014–HEA composites with 2, 4, and 6 wt.% HEA using ball milling with varied milling durations.</a:t>
            </a:r>
          </a:p>
          <a:p>
            <a:pPr marL="760139" lvl="1" indent="-457200" algn="just">
              <a:lnSpc>
                <a:spcPct val="150000"/>
              </a:lnSpc>
              <a:buBlip>
                <a:blip r:embed="rId4"/>
              </a:buBlip>
            </a:pPr>
            <a:r>
              <a:rPr lang="en-US" sz="1600" b="1" dirty="0"/>
              <a:t>Characterization:</a:t>
            </a:r>
            <a:r>
              <a:rPr lang="en-US" sz="1600" dirty="0"/>
              <a:t> Analyzed microstructure and composition using XRD, SEM, and EDS techniques.</a:t>
            </a:r>
          </a:p>
          <a:p>
            <a:pPr marL="760139" lvl="1" indent="-457200" algn="just">
              <a:lnSpc>
                <a:spcPct val="150000"/>
              </a:lnSpc>
              <a:buBlip>
                <a:blip r:embed="rId4"/>
              </a:buBlip>
            </a:pPr>
            <a:r>
              <a:rPr lang="en-US" sz="1600" b="1" dirty="0"/>
              <a:t>Mechanical Evaluation:</a:t>
            </a:r>
            <a:r>
              <a:rPr lang="en-US" sz="1600" dirty="0"/>
              <a:t> Tested hardness, tensile, and compression properties (ASTM standards) and compared Al2014 vs. HEA-reinforced composites. </a:t>
            </a: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79B50AD9-DCBF-47A4-76BC-BCC34F930B28}"/>
              </a:ext>
            </a:extLst>
          </p:cNvPr>
          <p:cNvSpPr txBox="1"/>
          <p:nvPr/>
        </p:nvSpPr>
        <p:spPr>
          <a:xfrm>
            <a:off x="-1455356" y="3443446"/>
            <a:ext cx="6182232" cy="9793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01"/>
              </a:lnSpc>
            </a:pPr>
            <a:r>
              <a:rPr lang="en-US" sz="2800" b="1" dirty="0">
                <a:solidFill>
                  <a:srgbClr val="FF0000"/>
                </a:solidFill>
                <a:latin typeface="Bookman Old Style" pitchFamily="18" charset="0"/>
                <a:ea typeface="Times New Roman Bold"/>
                <a:cs typeface="Times New Roman Bold"/>
                <a:sym typeface="Times New Roman Bold"/>
              </a:rPr>
              <a:t>Deliverables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07254A-6BD8-0D8F-E1F7-FB3FED90499A}"/>
              </a:ext>
            </a:extLst>
          </p:cNvPr>
          <p:cNvSpPr txBox="1"/>
          <p:nvPr/>
        </p:nvSpPr>
        <p:spPr>
          <a:xfrm>
            <a:off x="-350521" y="4422817"/>
            <a:ext cx="7635242" cy="2734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0139" lvl="1" indent="-457200" algn="just">
              <a:lnSpc>
                <a:spcPct val="150000"/>
              </a:lnSpc>
              <a:buBlip>
                <a:blip r:embed="rId4"/>
              </a:buBlip>
            </a:pPr>
            <a:r>
              <a:rPr lang="en-US" sz="1600" b="1" dirty="0"/>
              <a:t>Strength Results:</a:t>
            </a:r>
            <a:r>
              <a:rPr lang="en-US" sz="1600" dirty="0"/>
              <a:t> 4-hour sample achieved highest tensile (152 MPa), yield (134 MPa), and compressive strength (532 MPa).</a:t>
            </a:r>
          </a:p>
          <a:p>
            <a:pPr marL="760139" lvl="1" indent="-457200" algn="just">
              <a:lnSpc>
                <a:spcPct val="150000"/>
              </a:lnSpc>
              <a:buBlip>
                <a:blip r:embed="rId4"/>
              </a:buBlip>
            </a:pPr>
            <a:r>
              <a:rPr lang="en-US" sz="1600" b="1" dirty="0"/>
              <a:t>Hardness Trend:</a:t>
            </a:r>
            <a:r>
              <a:rPr lang="en-US" sz="1600" dirty="0"/>
              <a:t> Hardness increased significantly, peaking at ~113 HV for the 4-hour sample due to grain refinement.</a:t>
            </a:r>
          </a:p>
          <a:p>
            <a:pPr marL="760139" lvl="1" indent="-457200" algn="just">
              <a:lnSpc>
                <a:spcPct val="150000"/>
              </a:lnSpc>
              <a:buBlip>
                <a:blip r:embed="rId4"/>
              </a:buBlip>
            </a:pPr>
            <a:r>
              <a:rPr lang="en-US" sz="1600" b="1" dirty="0"/>
              <a:t>Microstructural Insight:</a:t>
            </a:r>
            <a:r>
              <a:rPr lang="en-US" sz="1600" dirty="0"/>
              <a:t> XRD shows strong FCC and BCC phases in 4-hour sample, indicating better alloying and structure.</a:t>
            </a:r>
          </a:p>
          <a:p>
            <a:pPr marL="302939" lvl="1" algn="just">
              <a:lnSpc>
                <a:spcPct val="150000"/>
              </a:lnSpc>
            </a:pPr>
            <a:endParaRPr lang="en-US" sz="16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FFCA14E-8CA4-B0F9-BA16-C12174C3F23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076" y="1268368"/>
            <a:ext cx="2104345" cy="280579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2FC2CAF-93A9-20F5-E25A-F69AD2693F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49584" y="1852203"/>
            <a:ext cx="2805791" cy="163812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E314E61-D9FD-3A2D-4D91-8ED7BB77376A}"/>
              </a:ext>
            </a:extLst>
          </p:cNvPr>
          <p:cNvSpPr txBox="1"/>
          <p:nvPr/>
        </p:nvSpPr>
        <p:spPr>
          <a:xfrm>
            <a:off x="8020746" y="4534135"/>
            <a:ext cx="3221861" cy="1241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67" dirty="0">
                <a:latin typeface="+mj-lt"/>
              </a:rPr>
              <a:t> Video Link: </a:t>
            </a:r>
            <a:r>
              <a:rPr lang="en-US" sz="1867" dirty="0">
                <a:latin typeface="+mj-lt"/>
                <a:hlinkClick r:id="rId7"/>
              </a:rPr>
              <a:t>https://drive.google.com/file/d/1b_FVJJYklc79QJSr6Xos25v0VHewcdZP/view?usp=drivesdk</a:t>
            </a:r>
            <a:endParaRPr lang="en-US" sz="1867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26852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262</Words>
  <Application>Microsoft Office PowerPoint</Application>
  <PresentationFormat>Widescreen</PresentationFormat>
  <Paragraphs>21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Bookman Old Style</vt:lpstr>
      <vt:lpstr>Times New Roman</vt:lpstr>
      <vt:lpstr>Times New Roman 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Mithun MS</dc:creator>
  <cp:lastModifiedBy>admin</cp:lastModifiedBy>
  <cp:revision>4</cp:revision>
  <dcterms:created xsi:type="dcterms:W3CDTF">2026-04-02T05:43:35Z</dcterms:created>
  <dcterms:modified xsi:type="dcterms:W3CDTF">2026-05-09T18:01:41Z</dcterms:modified>
</cp:coreProperties>
</file>