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64" r:id="rId4"/>
  </p:sldIdLst>
  <p:sldSz cx="18288000" cy="10287000"/>
  <p:notesSz cx="6858000" cy="9144000"/>
  <p:embeddedFontLst>
    <p:embeddedFont>
      <p:font typeface="TT Rounds Condensed Bold" panose="020B0604020202020204" charset="0"/>
      <p:regular r:id="rId5"/>
    </p:embeddedFont>
    <p:embeddedFont>
      <p:font typeface="Times New Roman" panose="02020603050405020304" pitchFamily="18" charset="0"/>
      <p:regular r:id="rId6"/>
    </p:embeddedFont>
    <p:embeddedFont>
      <p:font typeface="Times New Roman Bold" panose="02020803070505020304" pitchFamily="18" charset="0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TT Rounds Condense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1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70408" y="2266436"/>
            <a:ext cx="14760292" cy="11641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6816" lvl="1" indent="-308408" algn="l">
              <a:lnSpc>
                <a:spcPts val="3476"/>
              </a:lnSpc>
              <a:buFont typeface="Arial"/>
              <a:buChar char="•"/>
            </a:pPr>
            <a:r>
              <a:rPr lang="en-US" sz="3408" spc="-20">
                <a:solidFill>
                  <a:srgbClr val="262626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                                     </a:t>
            </a:r>
          </a:p>
          <a:p>
            <a:pPr marL="616816" lvl="1" indent="-308408" algn="l">
              <a:lnSpc>
                <a:spcPts val="3476"/>
              </a:lnSpc>
            </a:pPr>
            <a:endParaRPr lang="en-US" sz="3408" spc="-20">
              <a:solidFill>
                <a:srgbClr val="262626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marL="616816" lvl="1" indent="-308408" algn="ctr">
              <a:lnSpc>
                <a:spcPts val="3476"/>
              </a:lnSpc>
            </a:pPr>
            <a:r>
              <a:rPr lang="en-US" sz="3408" b="1" spc="-20">
                <a:solidFill>
                  <a:srgbClr val="0070C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URF Round-II Mid-Term Review</a:t>
            </a:r>
          </a:p>
          <a:p>
            <a:pPr marL="616816" lvl="1" indent="-308408" algn="ctr">
              <a:lnSpc>
                <a:spcPts val="3476"/>
              </a:lnSpc>
            </a:pPr>
            <a:r>
              <a:rPr lang="en-US" sz="3408" b="1" spc="-20">
                <a:solidFill>
                  <a:srgbClr val="0070C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Stand Support and Stability Devices for Mobility Assistance</a:t>
            </a:r>
          </a:p>
          <a:p>
            <a:pPr marL="616816" lvl="1" indent="-308408" algn="l">
              <a:lnSpc>
                <a:spcPts val="4089"/>
              </a:lnSpc>
            </a:pP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					</a:t>
            </a:r>
          </a:p>
          <a:p>
            <a:pPr algn="l">
              <a:lnSpc>
                <a:spcPts val="4089"/>
              </a:lnSpc>
            </a:pP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Guide: 	   Dr. Sreevidya R C </a:t>
            </a:r>
          </a:p>
          <a:p>
            <a:pPr algn="l">
              <a:lnSpc>
                <a:spcPts val="4089"/>
              </a:lnSpc>
            </a:pP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 Associate Professor - Dept of CSE(Data Science)</a:t>
            </a:r>
          </a:p>
          <a:p>
            <a:pPr algn="l">
              <a:lnSpc>
                <a:spcPts val="3476"/>
              </a:lnSpc>
            </a:pP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       Co-Guide: Sunil B Lakkundi</a:t>
            </a:r>
          </a:p>
          <a:p>
            <a:pPr algn="l">
              <a:lnSpc>
                <a:spcPts val="3476"/>
              </a:lnSpc>
            </a:pP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                              Assistant Professor - Dept of Mechanical </a:t>
            </a: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algn="l">
              <a:lnSpc>
                <a:spcPts val="3476"/>
              </a:lnSpc>
            </a:pPr>
            <a:r>
              <a:rPr lang="en-US" sz="3408" b="1" spc="-20">
                <a:solidFill>
                  <a:srgbClr val="0070C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</a:t>
            </a: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{Names of Team Members}</a:t>
            </a: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algn="l">
              <a:lnSpc>
                <a:spcPts val="3476"/>
              </a:lnSpc>
            </a:pP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H C Ganavi (1RN23CD039)                                                         Vikas K S(1RN23ME053)                                                                                          </a:t>
            </a:r>
          </a:p>
          <a:p>
            <a:pPr algn="l">
              <a:lnSpc>
                <a:spcPts val="3476"/>
              </a:lnSpc>
            </a:pP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M Kruthika (1RN23CD055)                                                       Gowtham Kumar K(1RN23ME015)</a:t>
            </a:r>
          </a:p>
          <a:p>
            <a:pPr algn="l">
              <a:lnSpc>
                <a:spcPts val="3476"/>
              </a:lnSpc>
            </a:pP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Supritha Reddy(1RN23CD046)                                               Krishna K(1RN23ME023)</a:t>
            </a:r>
          </a:p>
          <a:p>
            <a:pPr algn="l">
              <a:lnSpc>
                <a:spcPts val="3476"/>
              </a:lnSpc>
            </a:pPr>
            <a:r>
              <a:rPr lang="en-US" sz="3408" spc="-20">
                <a:solidFill>
                  <a:srgbClr val="0070C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M S Nithyasree (1RN23CD054)</a:t>
            </a: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marL="616816" lvl="1" indent="-308408" algn="l">
              <a:lnSpc>
                <a:spcPts val="3476"/>
              </a:lnSpc>
            </a:pPr>
            <a:endParaRPr lang="en-US" sz="3408" spc="-20">
              <a:solidFill>
                <a:srgbClr val="0070C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  <a:p>
            <a:pPr marL="616816" lvl="1" indent="-308408" algn="l">
              <a:lnSpc>
                <a:spcPts val="3476"/>
              </a:lnSpc>
            </a:pPr>
            <a:r>
              <a:rPr lang="en-US" sz="3408" b="1" spc="-20">
                <a:solidFill>
                  <a:srgbClr val="0070C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                                                     {Date}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28750" y="764619"/>
            <a:ext cx="2114550" cy="2435781"/>
            <a:chOff x="0" y="0"/>
            <a:chExt cx="2819400" cy="3247708"/>
          </a:xfrm>
        </p:grpSpPr>
        <p:sp>
          <p:nvSpPr>
            <p:cNvPr id="4" name="Freeform 4" descr="A picture containing emblem, symbol, logo, badge  Description automatically generated"/>
            <p:cNvSpPr/>
            <p:nvPr/>
          </p:nvSpPr>
          <p:spPr>
            <a:xfrm>
              <a:off x="0" y="0"/>
              <a:ext cx="2819400" cy="3247771"/>
            </a:xfrm>
            <a:custGeom>
              <a:avLst/>
              <a:gdLst/>
              <a:ahLst/>
              <a:cxnLst/>
              <a:rect l="l" t="t" r="r" b="b"/>
              <a:pathLst>
                <a:path w="2819400" h="3247771">
                  <a:moveTo>
                    <a:pt x="0" y="0"/>
                  </a:moveTo>
                  <a:lnTo>
                    <a:pt x="2819400" y="0"/>
                  </a:lnTo>
                  <a:lnTo>
                    <a:pt x="2819400" y="3247771"/>
                  </a:lnTo>
                  <a:lnTo>
                    <a:pt x="0" y="3247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377" b="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5187612" y="764619"/>
            <a:ext cx="1843088" cy="1973818"/>
            <a:chOff x="0" y="0"/>
            <a:chExt cx="2457450" cy="26317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57450" cy="2631821"/>
            </a:xfrm>
            <a:custGeom>
              <a:avLst/>
              <a:gdLst/>
              <a:ahLst/>
              <a:cxnLst/>
              <a:rect l="l" t="t" r="r" b="b"/>
              <a:pathLst>
                <a:path w="2457450" h="2631821">
                  <a:moveTo>
                    <a:pt x="0" y="0"/>
                  </a:moveTo>
                  <a:lnTo>
                    <a:pt x="2457450" y="0"/>
                  </a:lnTo>
                  <a:lnTo>
                    <a:pt x="2457450" y="2631821"/>
                  </a:lnTo>
                  <a:lnTo>
                    <a:pt x="0" y="2631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641" b="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128033" y="956729"/>
            <a:ext cx="5789295" cy="47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spc="-16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                   </a:t>
            </a:r>
            <a:r>
              <a:rPr lang="en-US" sz="2700" b="1" spc="-16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R N SHETTY TRUST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70809" y="1741703"/>
            <a:ext cx="4805763" cy="467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 spc="-16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RNS INSTITUTE OF TECHNOLOGY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8750" y="764619"/>
            <a:ext cx="1457325" cy="1492806"/>
            <a:chOff x="0" y="0"/>
            <a:chExt cx="1943100" cy="1990408"/>
          </a:xfrm>
        </p:grpSpPr>
        <p:sp>
          <p:nvSpPr>
            <p:cNvPr id="3" name="Freeform 3" descr="A picture containing emblem, symbol, logo, badge  Description automatically generated"/>
            <p:cNvSpPr/>
            <p:nvPr/>
          </p:nvSpPr>
          <p:spPr>
            <a:xfrm>
              <a:off x="0" y="0"/>
              <a:ext cx="1943100" cy="1990471"/>
            </a:xfrm>
            <a:custGeom>
              <a:avLst/>
              <a:gdLst/>
              <a:ahLst/>
              <a:cxnLst/>
              <a:rect l="l" t="t" r="r" b="b"/>
              <a:pathLst>
                <a:path w="1943100" h="1990471">
                  <a:moveTo>
                    <a:pt x="0" y="0"/>
                  </a:moveTo>
                  <a:lnTo>
                    <a:pt x="1943100" y="0"/>
                  </a:lnTo>
                  <a:lnTo>
                    <a:pt x="1943100" y="1990471"/>
                  </a:lnTo>
                  <a:lnTo>
                    <a:pt x="0" y="1990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877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73338" y="764619"/>
            <a:ext cx="1128712" cy="1292781"/>
            <a:chOff x="0" y="0"/>
            <a:chExt cx="1504950" cy="17237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04950" cy="1723771"/>
            </a:xfrm>
            <a:custGeom>
              <a:avLst/>
              <a:gdLst/>
              <a:ahLst/>
              <a:cxnLst/>
              <a:rect l="l" t="t" r="r" b="b"/>
              <a:pathLst>
                <a:path w="1504950" h="1723771">
                  <a:moveTo>
                    <a:pt x="0" y="0"/>
                  </a:moveTo>
                  <a:lnTo>
                    <a:pt x="1504950" y="0"/>
                  </a:lnTo>
                  <a:lnTo>
                    <a:pt x="1504950" y="1723771"/>
                  </a:lnTo>
                  <a:lnTo>
                    <a:pt x="0" y="1723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7636" b="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428751" y="-104096"/>
            <a:ext cx="16241696" cy="3037796"/>
            <a:chOff x="-6820767" y="-2020141"/>
            <a:chExt cx="21655595" cy="4050394"/>
          </a:xfrm>
        </p:grpSpPr>
        <p:sp>
          <p:nvSpPr>
            <p:cNvPr id="7" name="Freeform 7"/>
            <p:cNvSpPr/>
            <p:nvPr/>
          </p:nvSpPr>
          <p:spPr>
            <a:xfrm>
              <a:off x="-4255368" y="-2020141"/>
              <a:ext cx="19090196" cy="2476500"/>
            </a:xfrm>
            <a:custGeom>
              <a:avLst/>
              <a:gdLst/>
              <a:ahLst/>
              <a:cxnLst/>
              <a:rect l="l" t="t" r="r" b="b"/>
              <a:pathLst>
                <a:path w="19090196" h="2476500">
                  <a:moveTo>
                    <a:pt x="0" y="0"/>
                  </a:moveTo>
                  <a:lnTo>
                    <a:pt x="19090196" y="0"/>
                  </a:lnTo>
                  <a:lnTo>
                    <a:pt x="19090196" y="2476500"/>
                  </a:lnTo>
                  <a:lnTo>
                    <a:pt x="0" y="2476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0201" b="-100201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-6820767" y="954308"/>
              <a:ext cx="5918200" cy="10759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49"/>
                </a:lnSpc>
              </a:pPr>
              <a:r>
                <a:rPr lang="en-US" sz="6434" b="1" spc="-39" dirty="0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Objectives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1593" y="3997762"/>
            <a:ext cx="7070407" cy="6347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65860" lvl="1" indent="-582930" algn="l">
              <a:lnSpc>
                <a:spcPts val="5508"/>
              </a:lnSpc>
              <a:buFont typeface="Arial"/>
              <a:buChar char="•"/>
            </a:pPr>
            <a:r>
              <a:rPr lang="en-US" sz="2800" spc="-32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Design a motorized sit-to-stand assist system.</a:t>
            </a:r>
          </a:p>
          <a:p>
            <a:pPr marL="1165860" lvl="1" indent="-582930" algn="l">
              <a:lnSpc>
                <a:spcPts val="5508"/>
              </a:lnSpc>
              <a:buFont typeface="Arial"/>
              <a:buChar char="•"/>
            </a:pPr>
            <a:r>
              <a:rPr lang="en-US" sz="2800" spc="-32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Integrate scissor jack mechanism for lifting support.</a:t>
            </a:r>
          </a:p>
          <a:p>
            <a:pPr marL="1165860" lvl="1" indent="-582930" algn="l">
              <a:lnSpc>
                <a:spcPts val="5508"/>
              </a:lnSpc>
              <a:buFont typeface="Arial"/>
              <a:buChar char="•"/>
            </a:pPr>
            <a:r>
              <a:rPr lang="en-US" sz="2800" spc="-32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Implement wireless control using ESP32.</a:t>
            </a:r>
          </a:p>
          <a:p>
            <a:pPr marL="1165860" lvl="1" indent="-582930" algn="l">
              <a:lnSpc>
                <a:spcPts val="5508"/>
              </a:lnSpc>
              <a:buFont typeface="Arial"/>
              <a:buChar char="•"/>
            </a:pPr>
            <a:r>
              <a:rPr lang="en-US" sz="2800" spc="-32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 web-based interface with voice control.</a:t>
            </a:r>
          </a:p>
          <a:p>
            <a:pPr marL="1165860" lvl="1" indent="-582930" algn="l">
              <a:lnSpc>
                <a:spcPts val="5508"/>
              </a:lnSpc>
              <a:buFont typeface="Arial"/>
              <a:buChar char="•"/>
            </a:pPr>
            <a:r>
              <a:rPr lang="en-US" sz="2800" spc="-32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Ensure safe and stable motor operation.</a:t>
            </a:r>
          </a:p>
          <a:p>
            <a:pPr algn="l">
              <a:lnSpc>
                <a:spcPts val="5508"/>
              </a:lnSpc>
            </a:pPr>
            <a:endParaRPr lang="en-US" sz="2800" spc="-32" dirty="0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11045372" y="850761"/>
            <a:ext cx="3761241" cy="4165878"/>
          </a:xfrm>
          <a:custGeom>
            <a:avLst/>
            <a:gdLst/>
            <a:ahLst/>
            <a:cxnLst/>
            <a:rect l="l" t="t" r="r" b="b"/>
            <a:pathLst>
              <a:path w="5764101" h="7315511">
                <a:moveTo>
                  <a:pt x="0" y="0"/>
                </a:moveTo>
                <a:lnTo>
                  <a:pt x="5764100" y="0"/>
                </a:lnTo>
                <a:lnTo>
                  <a:pt x="5764100" y="7315511"/>
                </a:lnTo>
                <a:lnTo>
                  <a:pt x="0" y="7315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28" b="-2528"/>
            </a:stretch>
          </a:blipFill>
        </p:spPr>
      </p:sp>
      <p:sp>
        <p:nvSpPr>
          <p:cNvPr id="11" name="Freeform 6"/>
          <p:cNvSpPr/>
          <p:nvPr/>
        </p:nvSpPr>
        <p:spPr>
          <a:xfrm>
            <a:off x="11026322" y="5524500"/>
            <a:ext cx="3538538" cy="4360899"/>
          </a:xfrm>
          <a:custGeom>
            <a:avLst/>
            <a:gdLst/>
            <a:ahLst/>
            <a:cxnLst/>
            <a:rect l="l" t="t" r="r" b="b"/>
            <a:pathLst>
              <a:path w="5764101" h="7315511">
                <a:moveTo>
                  <a:pt x="0" y="0"/>
                </a:moveTo>
                <a:lnTo>
                  <a:pt x="5764100" y="0"/>
                </a:lnTo>
                <a:lnTo>
                  <a:pt x="5764100" y="7315511"/>
                </a:lnTo>
                <a:lnTo>
                  <a:pt x="0" y="7315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528" b="-2528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28750" y="3233728"/>
            <a:ext cx="14694999" cy="741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999" b="1" spc="-23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Results:</a:t>
            </a:r>
          </a:p>
          <a:p>
            <a:pPr algn="l">
              <a:lnSpc>
                <a:spcPts val="4079"/>
              </a:lnSpc>
            </a:pPr>
            <a:endParaRPr lang="en-US" sz="3999" b="1" spc="-23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820421" lvl="1" indent="-410210" algn="l">
              <a:lnSpc>
                <a:spcPts val="3876"/>
              </a:lnSpc>
              <a:buFont typeface="Arial"/>
              <a:buChar char="•"/>
            </a:pPr>
            <a:r>
              <a:rPr lang="en-US" sz="3800" spc="-22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Successful development of Arduino-based motor control prototype</a:t>
            </a:r>
          </a:p>
          <a:p>
            <a:pPr marL="820421" lvl="1" indent="-410210" algn="l">
              <a:lnSpc>
                <a:spcPts val="3876"/>
              </a:lnSpc>
              <a:buFont typeface="Arial"/>
              <a:buChar char="•"/>
            </a:pPr>
            <a:r>
              <a:rPr lang="en-US" sz="3800" spc="-22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Smooth implementation of UP, DOWN, and STOP operations</a:t>
            </a:r>
          </a:p>
          <a:p>
            <a:pPr marL="820421" lvl="1" indent="-410210" algn="l">
              <a:lnSpc>
                <a:spcPts val="3876"/>
              </a:lnSpc>
              <a:buFont typeface="Arial"/>
              <a:buChar char="•"/>
            </a:pPr>
            <a:r>
              <a:rPr lang="en-US" sz="3800" spc="-22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Successful integration of ESP32 for wireless control</a:t>
            </a:r>
          </a:p>
          <a:p>
            <a:pPr algn="l">
              <a:lnSpc>
                <a:spcPts val="3876"/>
              </a:lnSpc>
            </a:pPr>
            <a:endParaRPr lang="en-US" sz="3800" spc="-22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4079"/>
              </a:lnSpc>
            </a:pPr>
            <a:r>
              <a:rPr lang="en-US" sz="3999" b="1" spc="-23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Discussion:</a:t>
            </a:r>
          </a:p>
          <a:p>
            <a:pPr marL="820421" lvl="1" indent="-410210" algn="l">
              <a:lnSpc>
                <a:spcPts val="3876"/>
              </a:lnSpc>
              <a:buFont typeface="Arial"/>
              <a:buChar char="•"/>
            </a:pPr>
            <a:r>
              <a:rPr lang="en-US" sz="3800" spc="-22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transition from Arduino (wired control) to ESP32 (wireless control) significantly improved system flexibility</a:t>
            </a:r>
          </a:p>
          <a:p>
            <a:pPr marL="820421" lvl="1" indent="-410210" algn="l">
              <a:lnSpc>
                <a:spcPts val="3876"/>
              </a:lnSpc>
              <a:buFont typeface="Arial"/>
              <a:buChar char="•"/>
            </a:pPr>
            <a:r>
              <a:rPr lang="en-US" sz="3800" spc="-22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Web-based control eliminated the need for physical switches</a:t>
            </a:r>
          </a:p>
          <a:p>
            <a:pPr marL="820421" lvl="1" indent="-410210" algn="l">
              <a:lnSpc>
                <a:spcPts val="3876"/>
              </a:lnSpc>
              <a:buFont typeface="Arial"/>
              <a:buChar char="•"/>
            </a:pPr>
            <a:r>
              <a:rPr lang="en-US" sz="3800" spc="-22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Voice integration enhanced user convenience and accessibility</a:t>
            </a:r>
          </a:p>
          <a:p>
            <a:pPr algn="l">
              <a:lnSpc>
                <a:spcPts val="3876"/>
              </a:lnSpc>
            </a:pPr>
            <a:endParaRPr lang="en-US" sz="3800" spc="-22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876"/>
              </a:lnSpc>
            </a:pPr>
            <a:endParaRPr lang="en-US" sz="3800" spc="-22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876"/>
              </a:lnSpc>
            </a:pPr>
            <a:endParaRPr lang="en-US" sz="3800" spc="-22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>
              <a:lnSpc>
                <a:spcPts val="3876"/>
              </a:lnSpc>
            </a:pPr>
            <a:endParaRPr lang="en-US" sz="3800" spc="-22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428750" y="764619"/>
            <a:ext cx="1457325" cy="1492806"/>
            <a:chOff x="0" y="0"/>
            <a:chExt cx="1943100" cy="1990408"/>
          </a:xfrm>
        </p:grpSpPr>
        <p:sp>
          <p:nvSpPr>
            <p:cNvPr id="4" name="Freeform 4" descr="A picture containing emblem, symbol, logo, badge  Description automatically generated"/>
            <p:cNvSpPr/>
            <p:nvPr/>
          </p:nvSpPr>
          <p:spPr>
            <a:xfrm>
              <a:off x="0" y="0"/>
              <a:ext cx="1943100" cy="1990471"/>
            </a:xfrm>
            <a:custGeom>
              <a:avLst/>
              <a:gdLst/>
              <a:ahLst/>
              <a:cxnLst/>
              <a:rect l="l" t="t" r="r" b="b"/>
              <a:pathLst>
                <a:path w="1943100" h="1990471">
                  <a:moveTo>
                    <a:pt x="0" y="0"/>
                  </a:moveTo>
                  <a:lnTo>
                    <a:pt x="1943100" y="0"/>
                  </a:lnTo>
                  <a:lnTo>
                    <a:pt x="1943100" y="1990471"/>
                  </a:lnTo>
                  <a:lnTo>
                    <a:pt x="0" y="1990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877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5273338" y="764619"/>
            <a:ext cx="1128712" cy="1292781"/>
            <a:chOff x="0" y="0"/>
            <a:chExt cx="1504950" cy="17237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04950" cy="1723771"/>
            </a:xfrm>
            <a:custGeom>
              <a:avLst/>
              <a:gdLst/>
              <a:ahLst/>
              <a:cxnLst/>
              <a:rect l="l" t="t" r="r" b="b"/>
              <a:pathLst>
                <a:path w="1504950" h="1723771">
                  <a:moveTo>
                    <a:pt x="0" y="0"/>
                  </a:moveTo>
                  <a:lnTo>
                    <a:pt x="1504950" y="0"/>
                  </a:lnTo>
                  <a:lnTo>
                    <a:pt x="1504950" y="1723771"/>
                  </a:lnTo>
                  <a:lnTo>
                    <a:pt x="0" y="1723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7636" b="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986919" y="1328728"/>
            <a:ext cx="14317647" cy="1857375"/>
            <a:chOff x="0" y="0"/>
            <a:chExt cx="19090196" cy="24765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090196" cy="2476500"/>
            </a:xfrm>
            <a:custGeom>
              <a:avLst/>
              <a:gdLst/>
              <a:ahLst/>
              <a:cxnLst/>
              <a:rect l="l" t="t" r="r" b="b"/>
              <a:pathLst>
                <a:path w="19090196" h="2476500">
                  <a:moveTo>
                    <a:pt x="0" y="0"/>
                  </a:moveTo>
                  <a:lnTo>
                    <a:pt x="19090196" y="0"/>
                  </a:lnTo>
                  <a:lnTo>
                    <a:pt x="19090196" y="2476500"/>
                  </a:lnTo>
                  <a:lnTo>
                    <a:pt x="0" y="2476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0201" b="-100201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19090196" cy="24479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 spc="-32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Results &amp; Discussion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202</Words>
  <Application>Microsoft Office PowerPoint</Application>
  <PresentationFormat>Custom</PresentationFormat>
  <Paragraphs>47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TT Rounds Condensed Bold</vt:lpstr>
      <vt:lpstr>Times New Roman</vt:lpstr>
      <vt:lpstr>Times New Roman Bold</vt:lpstr>
      <vt:lpstr>Calibri</vt:lpstr>
      <vt:lpstr>TT Rounds Condensed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URF Round-II Mid-Term Review Stand Support and Stabilility Devices for Mobility Assistance Guide: Dr. Sree Vidya R C Associate Prof of dept of CSE(Data Science) Co-Guide: Sunil B Lakkundi {Date}</dc:title>
  <cp:lastModifiedBy>admin</cp:lastModifiedBy>
  <cp:revision>5</cp:revision>
  <dcterms:created xsi:type="dcterms:W3CDTF">2006-08-16T00:00:00Z</dcterms:created>
  <dcterms:modified xsi:type="dcterms:W3CDTF">2026-04-13T10:51:09Z</dcterms:modified>
  <dc:identifier>DAHBja3jkFo</dc:identifier>
</cp:coreProperties>
</file>