
<file path=[Content_Types].xml><?xml version="1.0" encoding="utf-8"?>
<Types xmlns="http://schemas.openxmlformats.org/package/2006/content-types">
  <Default Extension="jpg" ContentType="image/jpe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png" ContentType="image/png"/>
  <Default Extension="wmf" ContentType="image/x-wmf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4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notesMasterIdLst>
    <p:notesMasterId r:id="rId8"/>
  </p:notesMasterIdLst>
  <p:sldIdLst>
    <p:sldId id="256" r:id="rId4"/>
    <p:sldId id="257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pos="2160" orient="horz"/>
        <p:guide pos="3840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 /><Relationship Id="rId10" Type="http://schemas.openxmlformats.org/officeDocument/2006/relationships/tableStyles" Target="tableStyles.xml" /><Relationship Id="rId11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592B2FF-3659-B7E9-B9CD-989679FBB68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27EE7E5-0CC6-6EFF-ADE3-1609C728E22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C961278-ED0D-DD0A-0D19-57D132511FA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5017100-8FFB-795E-900D-FCAD053ED0C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2301864" name="Title 1"/>
          <p:cNvSpPr>
            <a:spLocks noGrp="1"/>
          </p:cNvSpPr>
          <p:nvPr>
            <p:ph type="ctrTitle"/>
          </p:nvPr>
        </p:nvSpPr>
        <p:spPr bwMode="auto">
          <a:xfrm>
            <a:off x="914400" y="2130425"/>
            <a:ext cx="10363200" cy="147002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371712846" name="Subtitle 2"/>
          <p:cNvSpPr>
            <a:spLocks noGrp="1"/>
          </p:cNvSpPr>
          <p:nvPr>
            <p:ph type="subTitle" idx="1"/>
          </p:nvPr>
        </p:nvSpPr>
        <p:spPr bwMode="auto">
          <a:xfrm>
            <a:off x="1828800" y="3886200"/>
            <a:ext cx="85344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792205750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25689262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3351800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553122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33210686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179100980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102502067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81952741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1469191" name="Title 1"/>
          <p:cNvSpPr>
            <a:spLocks noGrp="1"/>
          </p:cNvSpPr>
          <p:nvPr>
            <p:ph type="title"/>
          </p:nvPr>
        </p:nvSpPr>
        <p:spPr bwMode="auto"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975809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87886292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900359410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38063523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657965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31562326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306223469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95961092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1073228608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2610650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628023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5623011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68499715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634145221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734928709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691160892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629811769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50399561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450958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610058829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1937747623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27560303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229405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1061112714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33111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218243" name="Title 1"/>
          <p:cNvSpPr>
            <a:spLocks noGrp="1"/>
          </p:cNvSpPr>
          <p:nvPr>
            <p:ph type="title"/>
          </p:nvPr>
        </p:nvSpPr>
        <p:spPr bwMode="auto"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385283682" name="Content Placeholder 2"/>
          <p:cNvSpPr>
            <a:spLocks noGrp="1"/>
          </p:cNvSpPr>
          <p:nvPr>
            <p:ph idx="1"/>
          </p:nvPr>
        </p:nvSpPr>
        <p:spPr bwMode="auto"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033047910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9809573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1772397640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80144270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7713328" name="Title 1"/>
          <p:cNvSpPr>
            <a:spLocks noGrp="1"/>
          </p:cNvSpPr>
          <p:nvPr>
            <p:ph type="title"/>
          </p:nvPr>
        </p:nvSpPr>
        <p:spPr bwMode="auto"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696174774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1188672497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112028584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512614039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53263920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730843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7972978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371416649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106044800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7537355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1475613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839200" y="274638"/>
            <a:ext cx="2743200" cy="5851525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489335555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274638"/>
            <a:ext cx="8026400" cy="5851525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10754019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1611519252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5977619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8129532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21703289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86307080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945597314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0266841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1683892" name="Title 1"/>
          <p:cNvSpPr>
            <a:spLocks noGrp="1"/>
          </p:cNvSpPr>
          <p:nvPr>
            <p:ph type="ctrTitle"/>
          </p:nvPr>
        </p:nvSpPr>
        <p:spPr bwMode="auto">
          <a:xfrm>
            <a:off x="914400" y="2065185"/>
            <a:ext cx="10363199" cy="1470024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>
              <a:defRPr/>
            </a:pPr>
            <a:r>
              <a:rPr sz="7200">
                <a:latin typeface="Bebas Neue"/>
                <a:ea typeface="Bebas Neue"/>
                <a:cs typeface="Bebas Neue"/>
              </a:rPr>
              <a:t>Haptics: Pick and Place Robot</a:t>
            </a:r>
            <a:endParaRPr sz="7200">
              <a:latin typeface="Bebas Neue"/>
              <a:cs typeface="Bebas Neue"/>
            </a:endParaRPr>
          </a:p>
        </p:txBody>
      </p:sp>
      <p:sp>
        <p:nvSpPr>
          <p:cNvPr id="358175266" name="Subtitle 2"/>
          <p:cNvSpPr>
            <a:spLocks noGrp="1"/>
          </p:cNvSpPr>
          <p:nvPr>
            <p:ph type="subTitle" idx="1"/>
          </p:nvPr>
        </p:nvSpPr>
        <p:spPr bwMode="auto">
          <a:xfrm>
            <a:off x="1828800" y="3676910"/>
            <a:ext cx="8534399" cy="1752599"/>
          </a:xfrm>
        </p:spPr>
        <p:txBody>
          <a:bodyPr/>
          <a:lstStyle/>
          <a:p>
            <a:pPr>
              <a:defRPr/>
            </a:pPr>
            <a:r>
              <a:rPr u="sng"/>
              <a:t>URF Project</a:t>
            </a:r>
            <a:endParaRPr/>
          </a:p>
          <a:p>
            <a:pPr>
              <a:defRPr/>
            </a:pPr>
            <a:r>
              <a:rPr sz="2600"/>
              <a:t>Kevin Raymond &amp; Rishika B</a:t>
            </a:r>
            <a:br>
              <a:rPr sz="2600"/>
            </a:br>
            <a:r>
              <a:rPr sz="2600"/>
              <a:t>Praveven G</a:t>
            </a:r>
            <a:endParaRPr/>
          </a:p>
        </p:txBody>
      </p:sp>
      <p:pic>
        <p:nvPicPr>
          <p:cNvPr id="2086053149" name="Picture 12" descr="A picture containing emblem, symbol, logo, badge&#10;&#10;Description automatically generated"/>
          <p:cNvPicPr/>
          <p:nvPr/>
        </p:nvPicPr>
        <p:blipFill rotWithShape="1">
          <a:blip r:embed="rId3"/>
          <a:stretch/>
        </p:blipFill>
        <p:spPr bwMode="auto">
          <a:xfrm>
            <a:off x="486408" y="345915"/>
            <a:ext cx="1409699" cy="1623853"/>
          </a:xfrm>
          <a:prstGeom prst="rect">
            <a:avLst/>
          </a:prstGeom>
          <a:noFill/>
        </p:spPr>
      </p:pic>
      <p:pic>
        <p:nvPicPr>
          <p:cNvPr id="1331359908" name="Picture 13"/>
          <p:cNvPicPr/>
          <p:nvPr/>
        </p:nvPicPr>
        <p:blipFill rotWithShape="1">
          <a:blip r:embed="rId4"/>
          <a:stretch/>
        </p:blipFill>
        <p:spPr bwMode="auto">
          <a:xfrm>
            <a:off x="10344148" y="395444"/>
            <a:ext cx="1228725" cy="131587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618011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u="sng">
                <a:latin typeface="Bebas Neue"/>
                <a:ea typeface="Bebas Neue"/>
                <a:cs typeface="Bebas Neue"/>
              </a:rPr>
              <a:t>Project Overview</a:t>
            </a:r>
            <a:endParaRPr u="sng">
              <a:latin typeface="Bebas Neue"/>
              <a:cs typeface="Bebas Neue"/>
            </a:endParaRPr>
          </a:p>
        </p:txBody>
      </p:sp>
      <p:sp>
        <p:nvSpPr>
          <p:cNvPr id="1151774699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Gesture-controlled robotic arm using wearable glove</a:t>
            </a:r>
            <a:endParaRPr/>
          </a:p>
          <a:p>
            <a:pPr>
              <a:defRPr/>
            </a:pPr>
            <a:r>
              <a:rPr/>
              <a:t>Uses MPU6050 sensors + ESP32 for motion tracking</a:t>
            </a:r>
            <a:endParaRPr/>
          </a:p>
          <a:p>
            <a:pPr>
              <a:defRPr/>
            </a:pPr>
            <a:r>
              <a:rPr/>
              <a:t>Wireless communication via ESP-NOW</a:t>
            </a:r>
            <a:endParaRPr/>
          </a:p>
          <a:p>
            <a:pPr>
              <a:defRPr/>
            </a:pPr>
            <a:r>
              <a:rPr/>
              <a:t>Controls servo motors through PCA9685 driver</a:t>
            </a:r>
            <a:endParaRPr/>
          </a:p>
          <a:p>
            <a:pPr>
              <a:defRPr/>
            </a:pPr>
            <a:r>
              <a:rPr/>
              <a:t>System translates real-time hand motion into robotic movement, allowing intuitive control for tasks like picking and placing objects.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6520783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u="sng">
                <a:latin typeface="Bebas Neue"/>
                <a:ea typeface="Bebas Neue"/>
                <a:cs typeface="Bebas Neue"/>
              </a:rPr>
              <a:t>Working Principle</a:t>
            </a:r>
            <a:endParaRPr u="sng">
              <a:latin typeface="Bebas Neue"/>
              <a:cs typeface="Bebas Neue"/>
            </a:endParaRPr>
          </a:p>
        </p:txBody>
      </p:sp>
      <p:sp>
        <p:nvSpPr>
          <p:cNvPr id="818613538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Glove captures hand motion and input signals</a:t>
            </a:r>
            <a:endParaRPr/>
          </a:p>
          <a:p>
            <a:pPr>
              <a:defRPr/>
            </a:pPr>
            <a:r>
              <a:rPr/>
              <a:t>Data processed and sent wirelessly to receiver ESP32</a:t>
            </a:r>
            <a:endParaRPr/>
          </a:p>
          <a:p>
            <a:pPr>
              <a:defRPr/>
            </a:pPr>
            <a:r>
              <a:rPr/>
              <a:t>Receiver maps motion data to motor positions</a:t>
            </a:r>
            <a:endParaRPr/>
          </a:p>
          <a:p>
            <a:pPr>
              <a:defRPr/>
            </a:pPr>
            <a:r>
              <a:rPr/>
              <a:t>Smooth movement achieved using tuning techniques</a:t>
            </a:r>
            <a:endParaRPr/>
          </a:p>
          <a:p>
            <a:pPr>
              <a:defRPr/>
            </a:pPr>
            <a:endParaRPr/>
          </a:p>
          <a:p>
            <a:pPr>
              <a:defRPr/>
            </a:pPr>
            <a:r>
              <a:rPr/>
              <a:t>Applications: industrial automation, assistive tech, robotics learning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37658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u="sng">
                <a:latin typeface="Bebas Neue"/>
                <a:ea typeface="Bebas Neue"/>
                <a:cs typeface="Bebas Neue"/>
              </a:rPr>
              <a:t>Prototype images</a:t>
            </a:r>
            <a:endParaRPr u="sng">
              <a:latin typeface="Bebas Neue"/>
              <a:cs typeface="Bebas Neue"/>
            </a:endParaRPr>
          </a:p>
        </p:txBody>
      </p:sp>
      <p:pic>
        <p:nvPicPr>
          <p:cNvPr id="1764135567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5195999" y="2529000"/>
            <a:ext cx="1800000" cy="1800000"/>
          </a:xfrm>
          <a:prstGeom prst="rect">
            <a:avLst/>
          </a:prstGeom>
        </p:spPr>
      </p:pic>
      <p:pic>
        <p:nvPicPr>
          <p:cNvPr id="1762916421" name=""/>
          <p:cNvPicPr>
            <a:picLocks noChangeAspect="1"/>
          </p:cNvPicPr>
          <p:nvPr/>
        </p:nvPicPr>
        <p:blipFill rotWithShape="1">
          <a:blip r:embed="rId4"/>
          <a:srcRect l="7623" t="20264" r="6857" b="24008"/>
          <a:stretch/>
        </p:blipFill>
        <p:spPr bwMode="auto">
          <a:xfrm flipH="0" flipV="0">
            <a:off x="405821" y="4201438"/>
            <a:ext cx="4698842" cy="1722328"/>
          </a:xfrm>
          <a:prstGeom prst="rect">
            <a:avLst/>
          </a:prstGeom>
        </p:spPr>
      </p:pic>
      <p:pic>
        <p:nvPicPr>
          <p:cNvPr id="1273307402" name=""/>
          <p:cNvPicPr>
            <a:picLocks noChangeAspect="1"/>
          </p:cNvPicPr>
          <p:nvPr/>
        </p:nvPicPr>
        <p:blipFill rotWithShape="1">
          <a:blip r:embed="rId5"/>
          <a:srcRect l="7513" t="18442" r="8195" b="26631"/>
          <a:stretch/>
        </p:blipFill>
        <p:spPr bwMode="auto">
          <a:xfrm flipH="0" flipV="0">
            <a:off x="405821" y="2244246"/>
            <a:ext cx="4698842" cy="1722328"/>
          </a:xfrm>
          <a:prstGeom prst="rect">
            <a:avLst/>
          </a:prstGeom>
        </p:spPr>
      </p:pic>
      <p:pic>
        <p:nvPicPr>
          <p:cNvPr id="1570733054" name=""/>
          <p:cNvPicPr>
            <a:picLocks noChangeAspect="1"/>
          </p:cNvPicPr>
          <p:nvPr/>
        </p:nvPicPr>
        <p:blipFill rotWithShape="1">
          <a:blip r:embed="rId6"/>
          <a:srcRect l="13897" t="6482" r="8550" b="6344"/>
          <a:stretch/>
        </p:blipFill>
        <p:spPr bwMode="auto">
          <a:xfrm flipH="0" flipV="0">
            <a:off x="5990342" y="2244246"/>
            <a:ext cx="5819383" cy="3679520"/>
          </a:xfrm>
          <a:prstGeom prst="rect">
            <a:avLst/>
          </a:prstGeom>
        </p:spPr>
      </p:pic>
      <p:sp>
        <p:nvSpPr>
          <p:cNvPr id="1925256674" name=""/>
          <p:cNvSpPr txBox="1"/>
          <p:nvPr/>
        </p:nvSpPr>
        <p:spPr bwMode="auto">
          <a:xfrm rot="0" flipH="0" flipV="0">
            <a:off x="1254369" y="1749201"/>
            <a:ext cx="3132226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latin typeface="Arial Black"/>
                <a:ea typeface="Arial Black"/>
                <a:cs typeface="Arial Black"/>
              </a:rPr>
              <a:t>The Glove with sensors</a:t>
            </a:r>
            <a:endParaRPr>
              <a:latin typeface="Arial Black"/>
              <a:cs typeface="Arial Black"/>
            </a:endParaRPr>
          </a:p>
        </p:txBody>
      </p:sp>
      <p:sp>
        <p:nvSpPr>
          <p:cNvPr id="2055173612" name=""/>
          <p:cNvSpPr txBox="1"/>
          <p:nvPr/>
        </p:nvSpPr>
        <p:spPr bwMode="auto">
          <a:xfrm rot="0" flipH="0" flipV="0">
            <a:off x="7796853" y="1718541"/>
            <a:ext cx="2206362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latin typeface="Arial Black"/>
                <a:ea typeface="Arial Black"/>
                <a:cs typeface="Arial Black"/>
              </a:rPr>
              <a:t>The robotic arm</a:t>
            </a:r>
            <a:endParaRPr>
              <a:latin typeface="Arial Black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ONLYOFFICE/9.3.1.8</Application>
  <PresentationFormat>On-screen Show (4:3)</PresentationFormat>
  <Paragraphs>0</Paragraphs>
  <Slides>4</Slides>
  <Notes>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Theme 1</vt:lpstr>
      <vt:lpstr>Slide 1</vt:lpstr>
      <vt:lpstr>Slide 2</vt:lpstr>
      <vt:lpstr>Slide 3</vt:lpstr>
      <vt:lpstr>Slide 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/>
  <cp:revision>2</cp:revision>
  <dcterms:created xsi:type="dcterms:W3CDTF">2013-01-27T09:14:16Z</dcterms:created>
  <dcterms:modified xsi:type="dcterms:W3CDTF">2026-04-16T06:15:00Z</dcterms:modified>
  <cp:category/>
</cp:coreProperties>
</file>